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988" r:id="rId6"/>
    <p:sldId id="989" r:id="rId7"/>
    <p:sldId id="1240" r:id="rId8"/>
    <p:sldId id="1241" r:id="rId9"/>
    <p:sldId id="1242" r:id="rId10"/>
    <p:sldId id="990" r:id="rId11"/>
    <p:sldId id="1243" r:id="rId12"/>
    <p:sldId id="1245" r:id="rId13"/>
    <p:sldId id="991" r:id="rId14"/>
    <p:sldId id="992" r:id="rId15"/>
    <p:sldId id="1247" r:id="rId16"/>
    <p:sldId id="288" r:id="rId1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A6DC"/>
    <a:srgbClr val="52BAEC"/>
    <a:srgbClr val="151E38"/>
    <a:srgbClr val="0000FF"/>
    <a:srgbClr val="EDF8FE"/>
    <a:srgbClr val="2F3948"/>
    <a:srgbClr val="0A599E"/>
    <a:srgbClr val="B9B9B9"/>
    <a:srgbClr val="DC203F"/>
    <a:srgbClr val="6BB0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13BB9F-0C72-E59C-CBE0-F4EC5AFDD11C}" v="7" dt="2023-11-27T08:40:11.333"/>
    <p1510:client id="{BEF83137-B482-4F11-9B7C-B55D5B282CF0}" v="46" dt="2023-11-21T11:20:52.2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1784" autoAdjust="0"/>
  </p:normalViewPr>
  <p:slideViewPr>
    <p:cSldViewPr snapToGrid="0">
      <p:cViewPr varScale="1">
        <p:scale>
          <a:sx n="72" d="100"/>
          <a:sy n="72" d="100"/>
        </p:scale>
        <p:origin x="636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829A8-EB17-C546-8D27-C5C9FFA4D0DD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63960-B851-9E47-8FFE-E26C75F83B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06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63960-B851-9E47-8FFE-E26C75F83B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82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63960-B851-9E47-8FFE-E26C75F83B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6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940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94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688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FA3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007FA3"/>
                </a:solidFill>
              </a:defRPr>
            </a:lvl1pPr>
            <a:lvl2pPr>
              <a:defRPr sz="1800">
                <a:solidFill>
                  <a:srgbClr val="007FA3"/>
                </a:solidFill>
              </a:defRPr>
            </a:lvl2pPr>
            <a:lvl3pPr>
              <a:defRPr sz="1500">
                <a:solidFill>
                  <a:srgbClr val="007FA3"/>
                </a:solidFill>
              </a:defRPr>
            </a:lvl3pPr>
            <a:lvl4pPr>
              <a:defRPr sz="1350">
                <a:solidFill>
                  <a:srgbClr val="007FA3"/>
                </a:solidFill>
              </a:defRPr>
            </a:lvl4pPr>
            <a:lvl5pPr>
              <a:defRPr sz="1350">
                <a:solidFill>
                  <a:srgbClr val="007FA3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CBCC6-88E9-418C-A497-4C36D63B4D08}" type="datetimeFigureOut">
              <a:rPr lang="hu-HU" smtClean="0"/>
              <a:pPr/>
              <a:t>2024. 11. 20.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9783C-385F-4C8D-ADE3-0AD33F3889D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2"/>
          <p:cNvSpPr>
            <a:spLocks noGrp="1"/>
          </p:cNvSpPr>
          <p:nvPr>
            <p:ph sz="half" idx="13"/>
          </p:nvPr>
        </p:nvSpPr>
        <p:spPr>
          <a:xfrm>
            <a:off x="4623905" y="1200151"/>
            <a:ext cx="4038600" cy="3394472"/>
          </a:xfrm>
        </p:spPr>
        <p:txBody>
          <a:bodyPr/>
          <a:lstStyle>
            <a:lvl1pPr>
              <a:defRPr sz="2100">
                <a:solidFill>
                  <a:srgbClr val="007FA3"/>
                </a:solidFill>
              </a:defRPr>
            </a:lvl1pPr>
            <a:lvl2pPr>
              <a:defRPr sz="1800">
                <a:solidFill>
                  <a:srgbClr val="007FA3"/>
                </a:solidFill>
              </a:defRPr>
            </a:lvl2pPr>
            <a:lvl3pPr>
              <a:defRPr sz="1500">
                <a:solidFill>
                  <a:srgbClr val="007FA3"/>
                </a:solidFill>
              </a:defRPr>
            </a:lvl3pPr>
            <a:lvl4pPr>
              <a:defRPr sz="1350">
                <a:solidFill>
                  <a:srgbClr val="007FA3"/>
                </a:solidFill>
              </a:defRPr>
            </a:lvl4pPr>
            <a:lvl5pPr>
              <a:defRPr sz="1350">
                <a:solidFill>
                  <a:srgbClr val="007FA3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</p:spTree>
    <p:extLst>
      <p:ext uri="{BB962C8B-B14F-4D97-AF65-F5344CB8AC3E}">
        <p14:creationId xmlns:p14="http://schemas.microsoft.com/office/powerpoint/2010/main" val="217355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6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69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85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790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39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94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611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Click to edit Master text styles</a:t>
            </a:r>
          </a:p>
          <a:p>
            <a:pPr lvl="1"/>
            <a:r>
              <a:rPr lang="hu-HU"/>
              <a:t>Second level</a:t>
            </a:r>
          </a:p>
          <a:p>
            <a:pPr lvl="2"/>
            <a:r>
              <a:rPr lang="hu-HU"/>
              <a:t>Third level</a:t>
            </a:r>
          </a:p>
          <a:p>
            <a:pPr lvl="3"/>
            <a:r>
              <a:rPr lang="hu-HU"/>
              <a:t>Fourth level</a:t>
            </a:r>
          </a:p>
          <a:p>
            <a:pPr lvl="4"/>
            <a:r>
              <a:rPr lang="hu-H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132E-BC24-E443-80D6-0372A9357389}" type="datetimeFigureOut">
              <a:rPr lang="en-US" smtClean="0"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1D74A-98CD-CF45-8A31-849C66738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41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ngarianwaterpartnership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unep.org/resourcepanel/portals/24102/pdfs/Cities-Full_Report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dgs.un.org/partnerships/sustainable-safe-drinking-water-supply-rural-areas-point-technology-giving-insta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sdgs.un.org/partnerships/affordable-wastewater-treatment-technology-treat-100-liquid-waste-faecal-sludge-val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1B2A3F4-C5B6-481D-89C5-15E637142126}"/>
              </a:ext>
            </a:extLst>
          </p:cNvPr>
          <p:cNvSpPr txBox="1">
            <a:spLocks/>
          </p:cNvSpPr>
          <p:nvPr/>
        </p:nvSpPr>
        <p:spPr>
          <a:xfrm>
            <a:off x="4114800" y="2890061"/>
            <a:ext cx="4544452" cy="1298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52BAEC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91722B00-795A-59C9-9E88-5B78E66D4214}"/>
              </a:ext>
            </a:extLst>
          </p:cNvPr>
          <p:cNvSpPr txBox="1"/>
          <p:nvPr/>
        </p:nvSpPr>
        <p:spPr>
          <a:xfrm>
            <a:off x="265612" y="1671615"/>
            <a:ext cx="8464732" cy="14003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Bai Jamjuree Bold"/>
                <a:cs typeface="Bai Jamjuree Bold"/>
              </a:rPr>
              <a:t>Investment needs in water and wastewater infrastructure in fulfilling SDG 6</a:t>
            </a:r>
          </a:p>
          <a:p>
            <a:pPr algn="ctr"/>
            <a:r>
              <a:rPr lang="en-US" sz="1900" b="1" dirty="0">
                <a:solidFill>
                  <a:schemeClr val="bg1"/>
                </a:solidFill>
                <a:latin typeface="Bai Jamjuree Bold"/>
                <a:cs typeface="Bai Jamjuree Bold"/>
              </a:rPr>
              <a:t>Cost recovery constraints in water infrastructure development</a:t>
            </a:r>
            <a:endParaRPr lang="hu-HU" sz="1900" b="1" dirty="0">
              <a:solidFill>
                <a:schemeClr val="bg1"/>
              </a:solidFill>
              <a:latin typeface="Bai Jamjuree Bold"/>
              <a:cs typeface="Bai Jamjuree Bold"/>
            </a:endParaRPr>
          </a:p>
          <a:p>
            <a:pPr algn="ctr"/>
            <a:r>
              <a:rPr lang="en-US" sz="1900" b="1" dirty="0">
                <a:solidFill>
                  <a:schemeClr val="bg1"/>
                </a:solidFill>
                <a:latin typeface="Bai Jamjuree Bold"/>
                <a:cs typeface="Bai Jamjuree Bold"/>
              </a:rPr>
              <a:t>Bankable and sustainable WASH Solutions to overcome affordability barriers limiting the mobilization of private capital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2F0FE24A-1E48-067B-D8AA-B2D4EA59A96A}"/>
              </a:ext>
            </a:extLst>
          </p:cNvPr>
          <p:cNvSpPr txBox="1"/>
          <p:nvPr/>
        </p:nvSpPr>
        <p:spPr>
          <a:xfrm>
            <a:off x="6667500" y="3896062"/>
            <a:ext cx="233170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  <a:latin typeface="Bai Jamjuree Bold"/>
                <a:cs typeface="Bai Jamjuree Bold"/>
              </a:rPr>
              <a:t>Dr Károly KOVÁCS</a:t>
            </a:r>
          </a:p>
          <a:p>
            <a:r>
              <a:rPr lang="hu-HU" sz="1600" b="1" dirty="0" err="1">
                <a:solidFill>
                  <a:schemeClr val="bg1"/>
                </a:solidFill>
                <a:latin typeface="Bai Jamjuree Bold"/>
                <a:cs typeface="Bai Jamjuree Bold"/>
              </a:rPr>
              <a:t>Chairman</a:t>
            </a:r>
            <a:r>
              <a:rPr lang="hu-HU" sz="1600" b="1" dirty="0">
                <a:solidFill>
                  <a:schemeClr val="bg1"/>
                </a:solidFill>
                <a:latin typeface="Bai Jamjuree Bold"/>
                <a:cs typeface="Bai Jamjuree Bold"/>
              </a:rPr>
              <a:t>, HWP</a:t>
            </a:r>
            <a:br>
              <a:rPr lang="hu-HU" sz="1600" b="1" dirty="0">
                <a:solidFill>
                  <a:schemeClr val="bg1"/>
                </a:solidFill>
                <a:latin typeface="Bai Jamjuree Bold"/>
                <a:cs typeface="Bai Jamjuree Bold"/>
              </a:rPr>
            </a:br>
            <a:r>
              <a:rPr lang="hu-HU" sz="1600" b="1" dirty="0" err="1">
                <a:solidFill>
                  <a:schemeClr val="bg1"/>
                </a:solidFill>
                <a:latin typeface="Bai Jamjuree Bold"/>
                <a:cs typeface="Bai Jamjuree Bold"/>
              </a:rPr>
              <a:t>Past</a:t>
            </a:r>
            <a:r>
              <a:rPr lang="hu-HU" sz="1600" b="1" dirty="0">
                <a:solidFill>
                  <a:schemeClr val="bg1"/>
                </a:solidFill>
                <a:latin typeface="Bai Jamjuree Bold"/>
                <a:cs typeface="Bai Jamjuree Bold"/>
              </a:rPr>
              <a:t> </a:t>
            </a:r>
            <a:r>
              <a:rPr lang="hu-HU" sz="1600" b="1" dirty="0" err="1">
                <a:solidFill>
                  <a:schemeClr val="bg1"/>
                </a:solidFill>
                <a:latin typeface="Bai Jamjuree Bold"/>
                <a:cs typeface="Bai Jamjuree Bold"/>
              </a:rPr>
              <a:t>president</a:t>
            </a:r>
            <a:r>
              <a:rPr lang="hu-HU" sz="1600" b="1" dirty="0">
                <a:solidFill>
                  <a:schemeClr val="bg1"/>
                </a:solidFill>
                <a:latin typeface="Bai Jamjuree Bold"/>
                <a:cs typeface="Bai Jamjuree Bold"/>
              </a:rPr>
              <a:t>, EWA</a:t>
            </a:r>
          </a:p>
          <a:p>
            <a:endParaRPr lang="hu-HU" sz="1600" b="1" dirty="0">
              <a:solidFill>
                <a:schemeClr val="bg1"/>
              </a:solidFill>
              <a:latin typeface="Bai Jamjuree Bold"/>
              <a:cs typeface="Bai Jamjuree Bold"/>
            </a:endParaRP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0BCAF85-DCAB-8B40-0DE3-9C7D13F97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600" y="3883953"/>
            <a:ext cx="1133475" cy="78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8578A0EC-4C45-1F01-FA94-D9BAA7202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07" y="3949609"/>
            <a:ext cx="1727538" cy="6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1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886F6241-EB3D-9BAE-F801-44BCF61DC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35" y="-440550"/>
            <a:ext cx="8545530" cy="602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282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C5F-4148-457E-96E7-AEDCFF7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9572"/>
            <a:ext cx="9617529" cy="857250"/>
          </a:xfrm>
        </p:spPr>
        <p:txBody>
          <a:bodyPr>
            <a:normAutofit fontScale="90000"/>
          </a:bodyPr>
          <a:lstStyle/>
          <a:p>
            <a:pPr algn="l"/>
            <a:r>
              <a:rPr lang="en-AU" sz="2900" b="1" dirty="0">
                <a:solidFill>
                  <a:srgbClr val="0070C0"/>
                </a:solidFill>
                <a:cs typeface="Bai Jamjuree Bold" panose="020B0604020202020204" charset="-34"/>
              </a:rPr>
              <a:t>The impact of implementation of alternative near-the-consumer solutions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7DE1D37-0223-4699-A656-A04F527DF1A3}"/>
              </a:ext>
            </a:extLst>
          </p:cNvPr>
          <p:cNvSpPr txBox="1"/>
          <p:nvPr/>
        </p:nvSpPr>
        <p:spPr>
          <a:xfrm>
            <a:off x="244929" y="1491918"/>
            <a:ext cx="8423210" cy="1868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reduction of required investment capital by nearly </a:t>
            </a:r>
            <a:r>
              <a:rPr lang="en-US" b="1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99%,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safe drinking 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water provision for less than </a:t>
            </a:r>
            <a:r>
              <a:rPr lang="en-US" b="1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5 €/person/year,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liquid waste management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, and purification service of </a:t>
            </a:r>
            <a:r>
              <a:rPr lang="en-US" b="1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less than 10 €/person/year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,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affordable WASH services, with tariffs including initial capital costs,</a:t>
            </a: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return on the invested capital → involvement of private capital.</a:t>
            </a:r>
            <a:endParaRPr lang="hu-H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4155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C5F-4148-457E-96E7-AEDCFF7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9572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hu-HU" sz="3600" b="1" dirty="0" err="1">
                <a:solidFill>
                  <a:srgbClr val="0070C0"/>
                </a:solidFill>
                <a:cs typeface="Bai Jamjuree Bold" panose="020B0604020202020204" charset="-34"/>
              </a:rPr>
              <a:t>Message</a:t>
            </a:r>
            <a:r>
              <a:rPr lang="hu-HU" sz="36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600" b="1" dirty="0" err="1">
                <a:solidFill>
                  <a:srgbClr val="0070C0"/>
                </a:solidFill>
                <a:cs typeface="Bai Jamjuree Bold" panose="020B0604020202020204" charset="-34"/>
              </a:rPr>
              <a:t>to</a:t>
            </a:r>
            <a:r>
              <a:rPr lang="hu-HU" sz="36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600" b="1" dirty="0" err="1">
                <a:solidFill>
                  <a:srgbClr val="0070C0"/>
                </a:solidFill>
                <a:cs typeface="Bai Jamjuree Bold" panose="020B0604020202020204" charset="-34"/>
              </a:rPr>
              <a:t>take</a:t>
            </a:r>
            <a:endParaRPr lang="en-US" sz="3600" b="1" dirty="0">
              <a:solidFill>
                <a:srgbClr val="0070C0"/>
              </a:solidFill>
              <a:cs typeface="Bai Jamjuree Bold" panose="020B0604020202020204" charset="-34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7DE1D37-0223-4699-A656-A04F527DF1A3}"/>
              </a:ext>
            </a:extLst>
          </p:cNvPr>
          <p:cNvSpPr txBox="1"/>
          <p:nvPr/>
        </p:nvSpPr>
        <p:spPr>
          <a:xfrm>
            <a:off x="441643" y="1278964"/>
            <a:ext cx="7787957" cy="2438424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BE AWARE</a:t>
            </a:r>
            <a:r>
              <a:rPr lang="en-A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: </a:t>
            </a:r>
          </a:p>
          <a:p>
            <a:pPr marL="342900" lvl="1">
              <a:lnSpc>
                <a:spcPct val="107000"/>
              </a:lnSpc>
              <a:spcAft>
                <a:spcPts val="600"/>
              </a:spcAft>
            </a:pPr>
            <a:r>
              <a:rPr lang="en-A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Full-scale city level investment needs (3-5.000 USD/cap) are</a:t>
            </a:r>
            <a:r>
              <a:rPr lang="hu-HU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  <a:r>
              <a:rPr lang="en-AU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unrealistic </a:t>
            </a:r>
            <a:r>
              <a:rPr lang="en-A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to be funded and invested.</a:t>
            </a:r>
          </a:p>
          <a:p>
            <a:pPr marL="342900" lvl="1">
              <a:lnSpc>
                <a:spcPct val="107000"/>
              </a:lnSpc>
              <a:spcAft>
                <a:spcPts val="600"/>
              </a:spcAft>
            </a:pPr>
            <a:endParaRPr lang="en-A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b="1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SUPPORT:</a:t>
            </a:r>
          </a:p>
          <a:p>
            <a:pPr marL="342900" lvl="1">
              <a:lnSpc>
                <a:spcPct val="107000"/>
              </a:lnSpc>
              <a:spcAft>
                <a:spcPts val="600"/>
              </a:spcAft>
            </a:pPr>
            <a:r>
              <a:rPr lang="en-A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Near to consumers solutions are affordable, sustainable, bankable and available   </a:t>
            </a:r>
          </a:p>
        </p:txBody>
      </p:sp>
    </p:spTree>
    <p:extLst>
      <p:ext uri="{BB962C8B-B14F-4D97-AF65-F5344CB8AC3E}">
        <p14:creationId xmlns:p14="http://schemas.microsoft.com/office/powerpoint/2010/main" val="1756436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8331" y="1662333"/>
            <a:ext cx="5412324" cy="798402"/>
          </a:xfrm>
        </p:spPr>
        <p:txBody>
          <a:bodyPr>
            <a:normAutofit/>
          </a:bodyPr>
          <a:lstStyle/>
          <a:p>
            <a:pPr algn="r"/>
            <a:r>
              <a:rPr lang="hu-HU" sz="2800" dirty="0" err="1">
                <a:solidFill>
                  <a:schemeClr val="bg1"/>
                </a:solidFill>
                <a:latin typeface="Bai Jamjuree Bold"/>
                <a:cs typeface="Bai Jamjuree Bold"/>
              </a:rPr>
              <a:t>Thank</a:t>
            </a:r>
            <a:r>
              <a:rPr lang="hu-HU" sz="2800" dirty="0">
                <a:solidFill>
                  <a:schemeClr val="bg1"/>
                </a:solidFill>
                <a:latin typeface="Bai Jamjuree Bold"/>
                <a:cs typeface="Bai Jamjuree Bold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Bai Jamjuree Bold"/>
                <a:cs typeface="Bai Jamjuree Bold"/>
              </a:rPr>
              <a:t>you</a:t>
            </a:r>
            <a:r>
              <a:rPr lang="hu-HU" sz="2800" dirty="0">
                <a:solidFill>
                  <a:schemeClr val="bg1"/>
                </a:solidFill>
                <a:latin typeface="Bai Jamjuree Bold"/>
                <a:cs typeface="Bai Jamjuree Bold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Bai Jamjuree Bold"/>
                <a:cs typeface="Bai Jamjuree Bold"/>
              </a:rPr>
              <a:t>for</a:t>
            </a:r>
            <a:r>
              <a:rPr lang="hu-HU" sz="2800" dirty="0">
                <a:solidFill>
                  <a:schemeClr val="bg1"/>
                </a:solidFill>
                <a:latin typeface="Bai Jamjuree Bold"/>
                <a:cs typeface="Bai Jamjuree Bold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Bai Jamjuree Bold"/>
                <a:cs typeface="Bai Jamjuree Bold"/>
              </a:rPr>
              <a:t>your</a:t>
            </a:r>
            <a:r>
              <a:rPr lang="hu-HU" sz="2800" dirty="0">
                <a:solidFill>
                  <a:schemeClr val="bg1"/>
                </a:solidFill>
                <a:latin typeface="Bai Jamjuree Bold"/>
                <a:cs typeface="Bai Jamjuree Bold"/>
              </a:rPr>
              <a:t> </a:t>
            </a:r>
            <a:r>
              <a:rPr lang="hu-HU" sz="2800" dirty="0" err="1">
                <a:solidFill>
                  <a:schemeClr val="bg1"/>
                </a:solidFill>
                <a:latin typeface="Bai Jamjuree Bold"/>
                <a:cs typeface="Bai Jamjuree Bold"/>
              </a:rPr>
              <a:t>attention</a:t>
            </a:r>
            <a:r>
              <a:rPr lang="hu-HU" sz="2800" dirty="0">
                <a:solidFill>
                  <a:schemeClr val="bg1"/>
                </a:solidFill>
                <a:latin typeface="Bai Jamjuree Bold"/>
                <a:cs typeface="Bai Jamjuree Bold"/>
              </a:rPr>
              <a:t>!</a:t>
            </a:r>
            <a:endParaRPr lang="en-AU" sz="2800" dirty="0">
              <a:solidFill>
                <a:schemeClr val="bg1"/>
              </a:solidFill>
              <a:latin typeface="Bai Jamjuree Bold"/>
              <a:cs typeface="Bai Jamjuree Bold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807841" y="2522427"/>
            <a:ext cx="3933571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1B2A3F4-C5B6-481D-89C5-15E637142126}"/>
              </a:ext>
            </a:extLst>
          </p:cNvPr>
          <p:cNvSpPr txBox="1">
            <a:spLocks/>
          </p:cNvSpPr>
          <p:nvPr/>
        </p:nvSpPr>
        <p:spPr>
          <a:xfrm>
            <a:off x="618333" y="1843770"/>
            <a:ext cx="8179232" cy="430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52BAEC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195B1B-80CC-C152-B33C-A46DAA051620}"/>
              </a:ext>
            </a:extLst>
          </p:cNvPr>
          <p:cNvSpPr txBox="1">
            <a:spLocks/>
          </p:cNvSpPr>
          <p:nvPr/>
        </p:nvSpPr>
        <p:spPr>
          <a:xfrm>
            <a:off x="4526455" y="2520381"/>
            <a:ext cx="4213929" cy="2000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i Jamjuree ExtraLight"/>
                <a:ea typeface="+mj-ea"/>
                <a:cs typeface="Bai Jamjuree Extra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www.hungarianwaterpartnership.com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Bai Jamjuree ExtraLight"/>
              <a:ea typeface="+mj-ea"/>
              <a:cs typeface="Bai Jamjuree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736852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>
            <a:extLst>
              <a:ext uri="{FF2B5EF4-FFF2-40B4-BE49-F238E27FC236}">
                <a16:creationId xmlns:a16="http://schemas.microsoft.com/office/drawing/2014/main" id="{41CE8B9F-7BB1-E0C6-DEE1-3F89E02428B8}"/>
              </a:ext>
            </a:extLst>
          </p:cNvPr>
          <p:cNvSpPr txBox="1"/>
          <p:nvPr/>
        </p:nvSpPr>
        <p:spPr>
          <a:xfrm>
            <a:off x="125963" y="4400700"/>
            <a:ext cx="7193902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1050" dirty="0">
                <a:solidFill>
                  <a:srgbClr val="007FA3"/>
                </a:solidFill>
              </a:rPr>
              <a:t>Source</a:t>
            </a:r>
            <a:r>
              <a:rPr lang="hu-HU" sz="1050" dirty="0">
                <a:solidFill>
                  <a:srgbClr val="007FA3"/>
                </a:solidFill>
              </a:rPr>
              <a:t>: </a:t>
            </a:r>
            <a:r>
              <a:rPr lang="en-US" sz="1050" dirty="0">
                <a:solidFill>
                  <a:srgbClr val="007FA3"/>
                </a:solidFill>
              </a:rPr>
              <a:t>UNEP City Level Decoupling 2013</a:t>
            </a:r>
            <a:endParaRPr lang="hu-HU" sz="1050" dirty="0">
              <a:solidFill>
                <a:srgbClr val="007FA3"/>
              </a:solidFill>
            </a:endParaRPr>
          </a:p>
          <a:p>
            <a:pPr algn="l"/>
            <a:r>
              <a:rPr lang="en-US" sz="1200" dirty="0">
                <a:solidFill>
                  <a:srgbClr val="007FA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http://www.unep.org/resourcepanel/portals/24102/pdfs/Cities-Full_Report.pdf</a:t>
            </a:r>
            <a:endParaRPr lang="hu-HU" sz="1200" dirty="0">
              <a:solidFill>
                <a:srgbClr val="007FA3"/>
              </a:solidFill>
            </a:endParaRPr>
          </a:p>
        </p:txBody>
      </p:sp>
      <p:pic>
        <p:nvPicPr>
          <p:cNvPr id="11" name="Kép 10" descr="A képen szöveg látható&#10;&#10;Automatikusan generált leírás">
            <a:extLst>
              <a:ext uri="{FF2B5EF4-FFF2-40B4-BE49-F238E27FC236}">
                <a16:creationId xmlns:a16="http://schemas.microsoft.com/office/drawing/2014/main" id="{46A1B496-1A32-35B0-FF45-788264628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4" y="-130629"/>
            <a:ext cx="9363294" cy="534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51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C5F-4148-457E-96E7-AEDCFF7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93271"/>
          </a:xfrm>
        </p:spPr>
        <p:txBody>
          <a:bodyPr>
            <a:normAutofit/>
          </a:bodyPr>
          <a:lstStyle/>
          <a:p>
            <a:pPr algn="l"/>
            <a:r>
              <a:rPr lang="en-AU" sz="2800" b="1" dirty="0">
                <a:solidFill>
                  <a:srgbClr val="0070C0"/>
                </a:solidFill>
                <a:cs typeface="Bai Jamjuree Bold" panose="020B0604020202020204" charset="-34"/>
              </a:rPr>
              <a:t>Water infrastructure situation Europe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7DE1D37-0223-4699-A656-A04F527DF1A3}"/>
              </a:ext>
            </a:extLst>
          </p:cNvPr>
          <p:cNvSpPr txBox="1"/>
          <p:nvPr/>
        </p:nvSpPr>
        <p:spPr>
          <a:xfrm>
            <a:off x="506186" y="1253988"/>
            <a:ext cx="7879702" cy="2811732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Water utility infrastructure financing in Europe :</a:t>
            </a: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underfinanced reconstruction of existing, aging infrastructure</a:t>
            </a: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1%-0,01% reconstruction/year</a:t>
            </a: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Not inclusion of capital costs into tariffs</a:t>
            </a: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EU public funding equal to conditions of 50 years payback period of interest-free finance </a:t>
            </a:r>
            <a:r>
              <a:rPr lang="en-US" b="1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BUT</a:t>
            </a: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cost recovery of 2%/year of the initial invested capital not provided due to affordability constraints</a:t>
            </a:r>
          </a:p>
        </p:txBody>
      </p:sp>
    </p:spTree>
    <p:extLst>
      <p:ext uri="{BB962C8B-B14F-4D97-AF65-F5344CB8AC3E}">
        <p14:creationId xmlns:p14="http://schemas.microsoft.com/office/powerpoint/2010/main" val="4136823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C5F-4148-457E-96E7-AEDCFF7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Full-scale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water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and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sanitation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investments</a:t>
            </a:r>
            <a:endParaRPr lang="en-US" sz="3200" b="1" dirty="0">
              <a:solidFill>
                <a:srgbClr val="0070C0"/>
              </a:solidFill>
              <a:cs typeface="Bai Jamjuree Bold" panose="020B0604020202020204" charset="-34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7DE1D37-0223-4699-A656-A04F527DF1A3}"/>
              </a:ext>
            </a:extLst>
          </p:cNvPr>
          <p:cNvSpPr txBox="1"/>
          <p:nvPr/>
        </p:nvSpPr>
        <p:spPr>
          <a:xfrm>
            <a:off x="59871" y="759716"/>
            <a:ext cx="8828315" cy="3427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Infrastructure investments needs/capita to provide 100 liter/capita/day drinking water and the full-scale collection and treatment of polluted wastewater </a:t>
            </a:r>
            <a:endParaRPr lang="hu-H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hu-H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		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&gt;&gt; depending on local conditions and size of municipality</a:t>
            </a:r>
            <a:endParaRPr lang="hu-H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lvl="1">
              <a:lnSpc>
                <a:spcPct val="107000"/>
              </a:lnSpc>
              <a:spcAft>
                <a:spcPts val="600"/>
              </a:spcAft>
            </a:pPr>
            <a:endParaRPr lang="en-US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1 500 – 7 500 EUR/capita (investment costs water supply, wastewater collection and treatment)</a:t>
            </a:r>
            <a:endParaRPr lang="hu-H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w</a:t>
            </a:r>
            <a:r>
              <a:rPr lang="en-US" dirty="0" err="1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ith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the collection and distribution</a:t>
            </a:r>
            <a:r>
              <a:rPr lang="hu-H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network fluctuating between 1 200</a:t>
            </a:r>
            <a:r>
              <a:rPr lang="hu-H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–5 700 €/capita (75–80% of the total)</a:t>
            </a:r>
            <a:r>
              <a:rPr lang="hu-H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depending on local conditions, but mainly on the size of the municipalities – the</a:t>
            </a:r>
            <a:r>
              <a:rPr lang="hu-H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smaller the more expensive.</a:t>
            </a:r>
            <a:endParaRPr lang="hu-H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85 -170 EUR/capita/year (operational costs)</a:t>
            </a:r>
          </a:p>
        </p:txBody>
      </p:sp>
    </p:spTree>
    <p:extLst>
      <p:ext uri="{BB962C8B-B14F-4D97-AF65-F5344CB8AC3E}">
        <p14:creationId xmlns:p14="http://schemas.microsoft.com/office/powerpoint/2010/main" val="3500710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C5F-4148-457E-96E7-AEDCFF7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06" y="0"/>
            <a:ext cx="8229600" cy="734786"/>
          </a:xfrm>
        </p:spPr>
        <p:txBody>
          <a:bodyPr>
            <a:normAutofit fontScale="90000"/>
          </a:bodyPr>
          <a:lstStyle/>
          <a:p>
            <a:pPr algn="l"/>
            <a:r>
              <a:rPr lang="hu-HU" sz="2800" b="1" dirty="0">
                <a:solidFill>
                  <a:srgbClr val="0070C0"/>
                </a:solidFill>
                <a:cs typeface="Bai Jamjuree Bold" panose="020B0604020202020204" charset="-34"/>
              </a:rPr>
              <a:t>EU </a:t>
            </a:r>
            <a:r>
              <a:rPr lang="hu-HU" sz="2800" b="1" dirty="0" err="1">
                <a:solidFill>
                  <a:srgbClr val="0070C0"/>
                </a:solidFill>
                <a:cs typeface="Bai Jamjuree Bold" panose="020B0604020202020204" charset="-34"/>
              </a:rPr>
              <a:t>asset</a:t>
            </a:r>
            <a:r>
              <a:rPr lang="hu-HU" sz="28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2800" b="1" dirty="0" err="1">
                <a:solidFill>
                  <a:srgbClr val="0070C0"/>
                </a:solidFill>
                <a:cs typeface="Bai Jamjuree Bold" panose="020B0604020202020204" charset="-34"/>
              </a:rPr>
              <a:t>evaluation</a:t>
            </a:r>
            <a:r>
              <a:rPr lang="hu-HU" sz="2800" b="1" dirty="0">
                <a:solidFill>
                  <a:srgbClr val="0070C0"/>
                </a:solidFill>
                <a:cs typeface="Bai Jamjuree Bold" panose="020B0604020202020204" charset="-34"/>
              </a:rPr>
              <a:t> – UNEP City-</a:t>
            </a:r>
            <a:r>
              <a:rPr lang="hu-HU" sz="2800" b="1" dirty="0" err="1">
                <a:solidFill>
                  <a:srgbClr val="0070C0"/>
                </a:solidFill>
                <a:cs typeface="Bai Jamjuree Bold" panose="020B0604020202020204" charset="-34"/>
              </a:rPr>
              <a:t>Level</a:t>
            </a:r>
            <a:r>
              <a:rPr lang="hu-HU" sz="28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2800" b="1" dirty="0" err="1">
                <a:solidFill>
                  <a:srgbClr val="0070C0"/>
                </a:solidFill>
                <a:cs typeface="Bai Jamjuree Bold" panose="020B0604020202020204" charset="-34"/>
              </a:rPr>
              <a:t>Decoupling</a:t>
            </a:r>
            <a:r>
              <a:rPr lang="hu-HU" sz="28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2800" b="1" dirty="0" err="1">
                <a:solidFill>
                  <a:srgbClr val="0070C0"/>
                </a:solidFill>
                <a:cs typeface="Bai Jamjuree Bold" panose="020B0604020202020204" charset="-34"/>
              </a:rPr>
              <a:t>Report</a:t>
            </a:r>
            <a:endParaRPr lang="en-US" sz="2800" b="1" dirty="0">
              <a:solidFill>
                <a:srgbClr val="0070C0"/>
              </a:solidFill>
              <a:cs typeface="Bai Jamjuree Bold" panose="020B0604020202020204" charset="-34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7DE1D37-0223-4699-A656-A04F527DF1A3}"/>
              </a:ext>
            </a:extLst>
          </p:cNvPr>
          <p:cNvSpPr txBox="1"/>
          <p:nvPr/>
        </p:nvSpPr>
        <p:spPr>
          <a:xfrm>
            <a:off x="0" y="981460"/>
            <a:ext cx="4572000" cy="2877263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22 600 billion USD &gt;&gt; impossible to be funded and invested</a:t>
            </a:r>
            <a:br>
              <a:rPr lang="hu-H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</a:br>
            <a:endParaRPr lang="en-A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marL="600075" lvl="1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Dividing the 22 600 billion USD by the number of the population (6 billion in 2050) living in cities as indicated in the report, we are coming to 3 500–4 000 USD/capita investment needs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endParaRPr lang="hu-H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</p:txBody>
      </p:sp>
      <p:pic>
        <p:nvPicPr>
          <p:cNvPr id="1026" name="Picture 2" descr="Hány ember élhet maximum a földön? - Tudás.hu">
            <a:extLst>
              <a:ext uri="{FF2B5EF4-FFF2-40B4-BE49-F238E27FC236}">
                <a16:creationId xmlns:a16="http://schemas.microsoft.com/office/drawing/2014/main" id="{4F3C50A9-C4CA-9D02-894E-2D719BEB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90" y="1027280"/>
            <a:ext cx="4217124" cy="2370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5EE0A6D4-D88B-C702-C487-9E06673D2261}"/>
              </a:ext>
            </a:extLst>
          </p:cNvPr>
          <p:cNvSpPr txBox="1"/>
          <p:nvPr/>
        </p:nvSpPr>
        <p:spPr>
          <a:xfrm>
            <a:off x="2454729" y="3690259"/>
            <a:ext cx="5290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If the world’s richest regions full scale and inclusive water</a:t>
            </a:r>
            <a:r>
              <a:rPr lang="hu-H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infrastructure development is </a:t>
            </a:r>
            <a:r>
              <a:rPr lang="en-US" dirty="0" err="1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unbankable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, then how do we</a:t>
            </a:r>
            <a:r>
              <a:rPr lang="hu-H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expect it to be worldwide?</a:t>
            </a:r>
            <a:endParaRPr lang="hu-H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96569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C5F-4148-457E-96E7-AEDCFF7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629" y="74238"/>
            <a:ext cx="8229600" cy="676876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Near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the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consumer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solutions</a:t>
            </a:r>
            <a:endParaRPr lang="en-US" sz="3200" b="1" dirty="0">
              <a:solidFill>
                <a:srgbClr val="0070C0"/>
              </a:solidFill>
              <a:cs typeface="Bai Jamjuree Bold" panose="020B0604020202020204" charset="-34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7DE1D37-0223-4699-A656-A04F527DF1A3}"/>
              </a:ext>
            </a:extLst>
          </p:cNvPr>
          <p:cNvSpPr txBox="1"/>
          <p:nvPr/>
        </p:nvSpPr>
        <p:spPr>
          <a:xfrm>
            <a:off x="184280" y="1390946"/>
            <a:ext cx="3603949" cy="2384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600"/>
              </a:spcAft>
            </a:pPr>
            <a:endParaRPr lang="hu-HU" dirty="0">
              <a:solidFill>
                <a:srgbClr val="007FA3"/>
              </a:solidFill>
            </a:endParaRP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to</a:t>
            </a:r>
            <a:r>
              <a:rPr lang="en-US" dirty="0">
                <a:solidFill>
                  <a:srgbClr val="007FA3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provide at least 3 </a:t>
            </a:r>
            <a:r>
              <a:rPr lang="en-US" dirty="0" err="1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litres</a:t>
            </a:r>
            <a:r>
              <a:rPr lang="en-US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per person per day of safe and affordable drinking water for a healthy life</a:t>
            </a:r>
            <a:endParaRPr lang="hu-H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marL="342900" lvl="1">
              <a:lnSpc>
                <a:spcPct val="107000"/>
              </a:lnSpc>
              <a:spcAft>
                <a:spcPts val="600"/>
              </a:spcAft>
            </a:pPr>
            <a:endParaRPr lang="hu-HU" dirty="0">
              <a:solidFill>
                <a:srgbClr val="007FA3"/>
              </a:solidFill>
            </a:endParaRPr>
          </a:p>
          <a:p>
            <a:pPr lvl="1">
              <a:lnSpc>
                <a:spcPct val="107000"/>
              </a:lnSpc>
              <a:spcAft>
                <a:spcPts val="600"/>
              </a:spcAft>
            </a:pPr>
            <a:endParaRPr lang="hu-HU" dirty="0">
              <a:solidFill>
                <a:srgbClr val="007FA3"/>
              </a:solidFill>
            </a:endParaRPr>
          </a:p>
        </p:txBody>
      </p:sp>
      <p:pic>
        <p:nvPicPr>
          <p:cNvPr id="4" name="Kép 3" descr="A képen személy, ivás, ital, tömeg látható&#10;&#10;Automatikusan generált leírás">
            <a:extLst>
              <a:ext uri="{FF2B5EF4-FFF2-40B4-BE49-F238E27FC236}">
                <a16:creationId xmlns:a16="http://schemas.microsoft.com/office/drawing/2014/main" id="{0AC50DCE-3D48-ECCF-B855-DFE6071048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07" y="1237327"/>
            <a:ext cx="4329404" cy="288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18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C5F-4148-457E-96E7-AEDCFF7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771522"/>
          </a:xfrm>
        </p:spPr>
        <p:txBody>
          <a:bodyPr>
            <a:normAutofit/>
          </a:bodyPr>
          <a:lstStyle/>
          <a:p>
            <a:pPr algn="l"/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Near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the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consumer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solutions</a:t>
            </a:r>
            <a:endParaRPr lang="en-US" sz="3200" b="1" dirty="0">
              <a:solidFill>
                <a:srgbClr val="0070C0"/>
              </a:solidFill>
              <a:cs typeface="Bai Jamjuree Bold" panose="020B0604020202020204" charset="-34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7DE1D37-0223-4699-A656-A04F527DF1A3}"/>
              </a:ext>
            </a:extLst>
          </p:cNvPr>
          <p:cNvSpPr txBox="1"/>
          <p:nvPr/>
        </p:nvSpPr>
        <p:spPr>
          <a:xfrm>
            <a:off x="0" y="1803439"/>
            <a:ext cx="3151415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AU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to provide the proper collection and treatment of the wastewater/liquid waste, septic sludge of communities without sewerage networks 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C5EFAA3A-5AC4-394F-8D79-52710B2E3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593" y="1092268"/>
            <a:ext cx="4919566" cy="32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2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C5F-4148-457E-96E7-AEDCFF7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38200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Near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the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consumer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solutions</a:t>
            </a:r>
            <a:endParaRPr lang="en-US" sz="3200" b="1" dirty="0">
              <a:solidFill>
                <a:srgbClr val="0070C0"/>
              </a:solidFill>
              <a:cs typeface="Bai Jamjuree Bold" panose="020B0604020202020204" charset="-34"/>
            </a:endParaRPr>
          </a:p>
        </p:txBody>
      </p:sp>
      <p:pic>
        <p:nvPicPr>
          <p:cNvPr id="4" name="Picture 20">
            <a:extLst>
              <a:ext uri="{FF2B5EF4-FFF2-40B4-BE49-F238E27FC236}">
                <a16:creationId xmlns:a16="http://schemas.microsoft.com/office/drawing/2014/main" id="{734B7408-23DC-DB40-8499-D8412D59B0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01"/>
          <a:stretch/>
        </p:blipFill>
        <p:spPr>
          <a:xfrm>
            <a:off x="0" y="1502946"/>
            <a:ext cx="4495443" cy="2410655"/>
          </a:xfrm>
          <a:prstGeom prst="rect">
            <a:avLst/>
          </a:prstGeom>
        </p:spPr>
      </p:pic>
      <p:pic>
        <p:nvPicPr>
          <p:cNvPr id="5" name="Kép 4" descr="A képen ég, zöld, mezőgazdasági gép látható&#10;&#10;Automatikusan generált leírás">
            <a:extLst>
              <a:ext uri="{FF2B5EF4-FFF2-40B4-BE49-F238E27FC236}">
                <a16:creationId xmlns:a16="http://schemas.microsoft.com/office/drawing/2014/main" id="{F0F9A7CB-2DB9-3108-81AC-EF816FF928F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15"/>
          <a:stretch/>
        </p:blipFill>
        <p:spPr>
          <a:xfrm>
            <a:off x="4704872" y="1502946"/>
            <a:ext cx="4589727" cy="241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9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17C5F-4148-457E-96E7-AEDCFF7F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8795657" cy="857250"/>
          </a:xfrm>
        </p:spPr>
        <p:txBody>
          <a:bodyPr>
            <a:normAutofit fontScale="90000"/>
          </a:bodyPr>
          <a:lstStyle/>
          <a:p>
            <a:pPr algn="l"/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Near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the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consumers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water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infrastructure</a:t>
            </a:r>
            <a:r>
              <a:rPr lang="hu-HU" sz="3200" b="1" dirty="0">
                <a:solidFill>
                  <a:srgbClr val="0070C0"/>
                </a:solidFill>
                <a:cs typeface="Bai Jamjuree Bold" panose="020B0604020202020204" charset="-34"/>
              </a:rPr>
              <a:t> </a:t>
            </a:r>
            <a:r>
              <a:rPr lang="hu-HU" sz="3200" b="1" dirty="0" err="1">
                <a:solidFill>
                  <a:srgbClr val="0070C0"/>
                </a:solidFill>
                <a:cs typeface="Bai Jamjuree Bold" panose="020B0604020202020204" charset="-34"/>
              </a:rPr>
              <a:t>investments</a:t>
            </a:r>
            <a:endParaRPr lang="en-US" sz="3200" b="1" dirty="0">
              <a:solidFill>
                <a:srgbClr val="0070C0"/>
              </a:solidFill>
              <a:cs typeface="Bai Jamjuree Bold" panose="020B0604020202020204" charset="-34"/>
            </a:endParaRP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67DE1D37-0223-4699-A656-A04F527DF1A3}"/>
              </a:ext>
            </a:extLst>
          </p:cNvPr>
          <p:cNvSpPr txBox="1"/>
          <p:nvPr/>
        </p:nvSpPr>
        <p:spPr>
          <a:xfrm>
            <a:off x="267387" y="857250"/>
            <a:ext cx="8609225" cy="2626360"/>
          </a:xfrm>
          <a:prstGeom prst="rect">
            <a:avLst/>
          </a:prstGeom>
          <a:noFill/>
        </p:spPr>
        <p:txBody>
          <a:bodyPr wrap="square" lIns="68580" tIns="34290" rIns="68580" bIns="34290" anchor="t">
            <a:spAutoFit/>
          </a:bodyPr>
          <a:lstStyle/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GB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Infrastructure investments needs/capita to provide 3 </a:t>
            </a:r>
            <a:r>
              <a:rPr lang="en-GB" dirty="0" err="1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liter</a:t>
            </a:r>
            <a:r>
              <a:rPr lang="en-GB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/capita/day drinking water and the proper collection and treatment of polluted wastewater &gt;&gt; depending on local conditions and size of municipality</a:t>
            </a:r>
            <a:endParaRPr lang="hu-H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&lt; 70 EUR/capita (investment costs water supply, wastewater collection and treatment)</a:t>
            </a:r>
          </a:p>
          <a:p>
            <a:pPr marL="942975" lvl="2" indent="-257175">
              <a:lnSpc>
                <a:spcPct val="107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&lt; 15 EUR/capita/year (service costs, including capital cost recovery)</a:t>
            </a:r>
            <a:endParaRPr lang="hu-HU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marL="685800" lvl="2">
              <a:lnSpc>
                <a:spcPct val="107000"/>
              </a:lnSpc>
              <a:spcAft>
                <a:spcPts val="600"/>
              </a:spcAft>
            </a:pPr>
            <a:br>
              <a:rPr lang="hu-HU" u="sng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</a:br>
            <a:endParaRPr lang="hu-HU" sz="1600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D7E6E298-9C92-CE02-0B31-8DEE7A9E119E}"/>
              </a:ext>
            </a:extLst>
          </p:cNvPr>
          <p:cNvSpPr txBox="1"/>
          <p:nvPr/>
        </p:nvSpPr>
        <p:spPr>
          <a:xfrm>
            <a:off x="2794352" y="3025552"/>
            <a:ext cx="6001304" cy="2521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2" algn="ctr">
              <a:lnSpc>
                <a:spcPct val="107000"/>
              </a:lnSpc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Listed </a:t>
            </a:r>
            <a:r>
              <a:rPr lang="hu-HU" sz="1600" dirty="0" err="1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by</a:t>
            </a:r>
            <a:r>
              <a:rPr lang="hu-HU" sz="1600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  <a:r>
              <a:rPr lang="hu-HU" sz="1600" dirty="0" err="1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the</a:t>
            </a:r>
            <a:r>
              <a:rPr lang="hu-HU" sz="1600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UN </a:t>
            </a:r>
            <a:r>
              <a:rPr lang="hu-HU" sz="1600" dirty="0" err="1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as</a:t>
            </a:r>
            <a:r>
              <a:rPr lang="hu-HU" sz="1600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SDG </a:t>
            </a:r>
            <a:r>
              <a:rPr lang="hu-HU" sz="1600" dirty="0" err="1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acceleration</a:t>
            </a:r>
            <a:r>
              <a:rPr lang="hu-HU" sz="1600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  <a:r>
              <a:rPr lang="hu-HU" sz="1600" dirty="0" err="1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technologies</a:t>
            </a:r>
            <a:endParaRPr lang="hu-HU" sz="1600" u="sng" dirty="0">
              <a:solidFill>
                <a:srgbClr val="0070C0"/>
              </a:solidFill>
              <a:latin typeface="Bai Jamjuree SemiBold"/>
              <a:cs typeface="Bai Jamjuree Bold" panose="020B0604020202020204"/>
              <a:hlinkClick r:id="rId3"/>
            </a:endParaRPr>
          </a:p>
          <a:p>
            <a:pPr marL="685800" lvl="2">
              <a:lnSpc>
                <a:spcPct val="107000"/>
              </a:lnSpc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  <a:latin typeface="Bai Jamjuree SemiBold"/>
                <a:cs typeface="Bai Jamjuree Bold" panose="020B0604020202020204"/>
                <a:hlinkClick r:id="rId3"/>
              </a:rPr>
              <a:t>https://sdgs.un.org/partnerships/sustainable-safe-drinking-water-supply-rural-areas-point-technology-giving-instant</a:t>
            </a:r>
            <a:r>
              <a:rPr lang="hu-HU" sz="1600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</a:p>
          <a:p>
            <a:pPr marL="685800" lvl="2">
              <a:lnSpc>
                <a:spcPct val="107000"/>
              </a:lnSpc>
              <a:spcAft>
                <a:spcPts val="600"/>
              </a:spcAft>
            </a:pPr>
            <a:endParaRPr lang="hu-HU" sz="1600" dirty="0">
              <a:solidFill>
                <a:srgbClr val="0070C0"/>
              </a:solidFill>
              <a:latin typeface="Bai Jamjuree SemiBold"/>
              <a:cs typeface="Bai Jamjuree Bold" panose="020B0604020202020204"/>
            </a:endParaRPr>
          </a:p>
          <a:p>
            <a:pPr marL="685800" lvl="2">
              <a:lnSpc>
                <a:spcPct val="107000"/>
              </a:lnSpc>
              <a:spcAft>
                <a:spcPts val="600"/>
              </a:spcAft>
            </a:pPr>
            <a:r>
              <a:rPr lang="hu-HU" sz="1600" dirty="0">
                <a:solidFill>
                  <a:srgbClr val="0070C0"/>
                </a:solidFill>
                <a:latin typeface="Bai Jamjuree SemiBold"/>
                <a:cs typeface="Bai Jamjuree Bold" panose="020B0604020202020204"/>
                <a:hlinkClick r:id="rId4"/>
              </a:rPr>
              <a:t>https://sdgs.un.org/partnerships/affordable-wastewater-treatment-technology-treat-100-liquid-waste-faecal-sludge-value</a:t>
            </a:r>
            <a:r>
              <a:rPr lang="hu-HU" sz="1600" dirty="0">
                <a:solidFill>
                  <a:srgbClr val="0070C0"/>
                </a:solidFill>
                <a:latin typeface="Bai Jamjuree SemiBold"/>
                <a:cs typeface="Bai Jamjuree Bold" panose="020B0604020202020204"/>
              </a:rPr>
              <a:t> </a:t>
            </a:r>
          </a:p>
          <a:p>
            <a:endParaRPr lang="hu-HU" dirty="0"/>
          </a:p>
        </p:txBody>
      </p:sp>
      <p:pic>
        <p:nvPicPr>
          <p:cNvPr id="1026" name="Picture 2" descr="Acceleration Actions | Sustainable Development">
            <a:extLst>
              <a:ext uri="{FF2B5EF4-FFF2-40B4-BE49-F238E27FC236}">
                <a16:creationId xmlns:a16="http://schemas.microsoft.com/office/drawing/2014/main" id="{7C906C68-A43C-BDDF-0C32-24BA1A5EC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09" y="3760809"/>
            <a:ext cx="2867487" cy="108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34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rgbClr val="2F3948"/>
          </a:solidFill>
          <a:prstDash val="soli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9955d6c-f47f-48b3-8e1d-4ce7f339c2d4" xsi:nil="true"/>
    <lcf76f155ced4ddcb4097134ff3c332f xmlns="80d4f1de-4819-4818-b516-018848afcb6b">
      <Terms xmlns="http://schemas.microsoft.com/office/infopath/2007/PartnerControls"/>
    </lcf76f155ced4ddcb4097134ff3c332f>
    <MediaLengthInSeconds xmlns="80d4f1de-4819-4818-b516-018848afcb6b" xsi:nil="true"/>
    <SharedWithUsers xmlns="89955d6c-f47f-48b3-8e1d-4ce7f339c2d4">
      <UserInfo>
        <DisplayName/>
        <AccountId xsi:nil="true"/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8F2E54EA7A9C2469A68DFCA4BD2CD88" ma:contentTypeVersion="15" ma:contentTypeDescription="Új dokumentum létrehozása." ma:contentTypeScope="" ma:versionID="cf2e376957a969ffcf6ffe1e6b6a1862">
  <xsd:schema xmlns:xsd="http://www.w3.org/2001/XMLSchema" xmlns:xs="http://www.w3.org/2001/XMLSchema" xmlns:p="http://schemas.microsoft.com/office/2006/metadata/properties" xmlns:ns2="80d4f1de-4819-4818-b516-018848afcb6b" xmlns:ns3="89955d6c-f47f-48b3-8e1d-4ce7f339c2d4" targetNamespace="http://schemas.microsoft.com/office/2006/metadata/properties" ma:root="true" ma:fieldsID="86640ce1dbfd97347641387ad3e2db21" ns2:_="" ns3:_="">
    <xsd:import namespace="80d4f1de-4819-4818-b516-018848afcb6b"/>
    <xsd:import namespace="89955d6c-f47f-48b3-8e1d-4ce7f339c2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d4f1de-4819-4818-b516-018848afcb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Képcímkék" ma:readOnly="false" ma:fieldId="{5cf76f15-5ced-4ddc-b409-7134ff3c332f}" ma:taxonomyMulti="true" ma:sspId="57903b40-e0f0-4f82-9ed9-0c3d85866a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955d6c-f47f-48b3-8e1d-4ce7f339c2d4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4ddc31e-b66a-4661-ab63-0be45f8416ef}" ma:internalName="TaxCatchAll" ma:showField="CatchAllData" ma:web="89955d6c-f47f-48b3-8e1d-4ce7f339c2d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0293D3-F6F8-4D94-8F50-62C3D5F88645}">
  <ds:schemaRefs>
    <ds:schemaRef ds:uri="afd59769-5734-41f8-ac46-cd921bb8c235"/>
    <ds:schemaRef ds:uri="be86a5ec-723b-4366-9cfe-2d26c24bcf7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9955d6c-f47f-48b3-8e1d-4ce7f339c2d4"/>
    <ds:schemaRef ds:uri="80d4f1de-4819-4818-b516-018848afcb6b"/>
  </ds:schemaRefs>
</ds:datastoreItem>
</file>

<file path=customXml/itemProps2.xml><?xml version="1.0" encoding="utf-8"?>
<ds:datastoreItem xmlns:ds="http://schemas.openxmlformats.org/officeDocument/2006/customXml" ds:itemID="{D938C587-BE95-49BD-BDD0-FB2B93FC44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22EE1F-5AFA-4218-9621-D3271F698E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d4f1de-4819-4818-b516-018848afcb6b"/>
    <ds:schemaRef ds:uri="89955d6c-f47f-48b3-8e1d-4ce7f339c2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5363</TotalTime>
  <Words>612</Words>
  <Application>Microsoft Office PowerPoint</Application>
  <PresentationFormat>Diavetítés a képernyőre (16:9 oldalarány)</PresentationFormat>
  <Paragraphs>60</Paragraphs>
  <Slides>13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 Theme</vt:lpstr>
      <vt:lpstr>PowerPoint-bemutató</vt:lpstr>
      <vt:lpstr>PowerPoint-bemutató</vt:lpstr>
      <vt:lpstr>Water infrastructure situation Europe</vt:lpstr>
      <vt:lpstr>Full-scale water and sanitation investments</vt:lpstr>
      <vt:lpstr>EU asset evaluation – UNEP City-Level Decoupling Report</vt:lpstr>
      <vt:lpstr>Near the consumer solutions</vt:lpstr>
      <vt:lpstr>Near the consumer solutions</vt:lpstr>
      <vt:lpstr>Near the consumer solutions</vt:lpstr>
      <vt:lpstr>Near the consumers water infrastructure investments</vt:lpstr>
      <vt:lpstr>PowerPoint-bemutató</vt:lpstr>
      <vt:lpstr>The impact of implementation of alternative near-the-consumer solutions</vt:lpstr>
      <vt:lpstr>Message to take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Hillel</dc:creator>
  <cp:lastModifiedBy>Káli Andrea</cp:lastModifiedBy>
  <cp:revision>22</cp:revision>
  <dcterms:created xsi:type="dcterms:W3CDTF">2019-03-11T18:46:25Z</dcterms:created>
  <dcterms:modified xsi:type="dcterms:W3CDTF">2024-11-20T15:47:30Z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0x010100A8F2E54EA7A9C2469A68DFCA4BD2CD88</vt:lpwstr>
  </property>
  <property fmtid="{D5CDD505-2E9C-101B-9397-08002B2CF9AE}" pid="3" name="MediaServiceImageTags">
    <vt:lpwstr/>
  </property>
  <property fmtid="{D5CDD505-2E9C-101B-9397-08002B2CF9AE}" pid="4" name="ComplianceAssetId">
    <vt:lpwstr/>
  </property>
  <property fmtid="{D5CDD505-2E9C-101B-9397-08002B2CF9AE}" pid="5" name="TriggerFlowInfo">
    <vt:lpwstr/>
  </property>
  <property fmtid="{D5CDD505-2E9C-101B-9397-08002B2CF9AE}" pid="6" name="_ExtendedDescription">
    <vt:lpwstr/>
  </property>
  <property fmtid="{D5CDD505-2E9C-101B-9397-08002B2CF9AE}" pid="7" name="Order">
    <vt:lpwstr>1096700.00000000</vt:lpwstr>
  </property>
</Properties>
</file>